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2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7"/>
  </p:notesMasterIdLst>
  <p:handoutMasterIdLst>
    <p:handoutMasterId r:id="rId8"/>
  </p:handoutMasterIdLst>
  <p:sldIdLst>
    <p:sldId id="259" r:id="rId5"/>
    <p:sldId id="261" r:id="rId6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Rachel Williams" initials="RW" lastIdx="0" clrIdx="5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57" autoAdjust="0"/>
    <p:restoredTop sz="86385" autoAdjust="0"/>
  </p:normalViewPr>
  <p:slideViewPr>
    <p:cSldViewPr snapToGrid="0" showGuides="1">
      <p:cViewPr varScale="1">
        <p:scale>
          <a:sx n="81" d="100"/>
          <a:sy n="81" d="100"/>
        </p:scale>
        <p:origin x="126" y="474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tags" Target="tags/tag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  <c:showBubbleSize val="0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0.41</c:v>
                </c:pt>
                <c:pt idx="1">
                  <c:v>0.38</c:v>
                </c:pt>
                <c:pt idx="2">
                  <c:v>0.21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0.61</c:v>
                </c:pt>
                <c:pt idx="1">
                  <c:v>0.28999999999999998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0.71</c:v>
                </c:pt>
                <c:pt idx="1">
                  <c:v>0.22</c:v>
                </c:pt>
                <c:pt idx="2">
                  <c:v>7.0000000000000007E-2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0.74</c:v>
                </c:pt>
                <c:pt idx="1">
                  <c:v>0.21</c:v>
                </c:pt>
                <c:pt idx="2">
                  <c:v>0.05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0.68</c:v>
                </c:pt>
                <c:pt idx="1">
                  <c:v>0.24</c:v>
                </c:pt>
                <c:pt idx="2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0.32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1999999999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0.18</c:v>
                </c:pt>
                <c:pt idx="1">
                  <c:v>0.59</c:v>
                </c:pt>
                <c:pt idx="2">
                  <c:v>0.23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0.55000000000000004</c:v>
                </c:pt>
                <c:pt idx="1">
                  <c:v>0.4</c:v>
                </c:pt>
                <c:pt idx="2">
                  <c:v>0.06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584940000000001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0.35</c:v>
                </c:pt>
                <c:pt idx="2">
                  <c:v>0.34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0.78</c:v>
                </c:pt>
                <c:pt idx="1">
                  <c:v>0.22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</c:v>
                </c:pt>
                <c:pt idx="1">
                  <c:v>0.08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0.32</c:v>
                </c:pt>
                <c:pt idx="2">
                  <c:v>0.16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0.66</c:v>
                </c:pt>
                <c:pt idx="1">
                  <c:v>0.19</c:v>
                </c:pt>
                <c:pt idx="2">
                  <c:v>0.15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8.8772699236869812E-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bubble3D val="0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bubble3D val="0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20943519999999999"/>
                      <c:h val="0.3554278000000000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lstStyle/>
                <a:p>
                  <a:pPr>
                    <a:defRPr sz="800" b="1" smtId="4294967295"/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.19011120000000001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delete val="1"/>
  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lstStyle/>
              <a:p>
                <a:pPr>
                  <a:defRPr sz="800" b="1" smtId="4294967295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  <c:ext xmlns:c15="http://schemas.microsoft.com/office/drawing/2012/chart" uri="{CE6537A1-D6FC-4f65-9D91-7224C49458BB}"/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0.59</c:v>
                </c:pt>
                <c:pt idx="1">
                  <c:v>0.31</c:v>
                </c:pt>
                <c:pt idx="2">
                  <c:v>0.1</c:v>
                </c:pt>
              </c:numCache>
            </c:numRef>
          </c:val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75408063"/>
        <c:axId val="1575410655"/>
      </c:scatterChart>
      <c:valAx>
        <c:axId val="1575408063"/>
        <c:scaling>
          <c:orientation val="minMax"/>
          <c:max val="3"/>
          <c:min val="-3"/>
        </c:scaling>
        <c:delete val="1"/>
        <c:axPos val="b"/>
        <c:numFmt formatCode="General" sourceLinked="1"/>
        <c:majorTickMark val="out"/>
        <c:minorTickMark val="none"/>
        <c:tickLblPos val="nextTo"/>
        <c:crossAx val="1575410655"/>
        <c:crosses val="autoZero"/>
        <c:crossBetween val="midCat"/>
        <c:majorUnit val="0.5"/>
      </c:valAx>
      <c:valAx>
        <c:axId val="1575410655"/>
        <c:scaling>
          <c:orientation val="minMax"/>
          <c:max val="1"/>
          <c:min val="-6"/>
        </c:scaling>
        <c:delete val="1"/>
        <c:axPos val="l"/>
        <c:numFmt formatCode="General" sourceLinked="1"/>
        <c:majorTickMark val="out"/>
        <c:minorTickMark val="none"/>
        <c:tickLblPos val="nextTo"/>
        <c:crossAx val="1575408063"/>
        <c:crosses val="autoZero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extLst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200" smtId="4294967295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27/07/2023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avLst/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avLst/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avLst/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3" Type="http://schemas.openxmlformats.org/officeDocument/2006/relationships/hyperlink" Target="https://gp-patient.co.uk/PatientExperiences?practicecode=E82654" TargetMode="External"/><Relationship Id="rId7" Type="http://schemas.openxmlformats.org/officeDocument/2006/relationships/chart" Target="../charts/chart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3.xml"/><Relationship Id="rId5" Type="http://schemas.openxmlformats.org/officeDocument/2006/relationships/chart" Target="../charts/chart2.xml"/><Relationship Id="rId10" Type="http://schemas.openxmlformats.org/officeDocument/2006/relationships/chart" Target="../charts/chart7.xml"/><Relationship Id="rId4" Type="http://schemas.openxmlformats.org/officeDocument/2006/relationships/chart" Target="../charts/chart1.xml"/><Relationship Id="rId9" Type="http://schemas.openxmlformats.org/officeDocument/2006/relationships/chart" Target="../charts/chart6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2.xml"/><Relationship Id="rId3" Type="http://schemas.openxmlformats.org/officeDocument/2006/relationships/hyperlink" Target="https://gp-patient.co.uk/PatientExperiences?practicecode=E82654" TargetMode="External"/><Relationship Id="rId7" Type="http://schemas.openxmlformats.org/officeDocument/2006/relationships/chart" Target="../charts/chart1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0.xml"/><Relationship Id="rId5" Type="http://schemas.openxmlformats.org/officeDocument/2006/relationships/chart" Target="../charts/chart9.xml"/><Relationship Id="rId10" Type="http://schemas.openxmlformats.org/officeDocument/2006/relationships/chart" Target="../charts/chart14.xml"/><Relationship Id="rId4" Type="http://schemas.openxmlformats.org/officeDocument/2006/relationships/chart" Target="../charts/chart8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Helpfulness of receptionists at this GP practice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general practice appointment times available</a:t>
            </a: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Offered a choice of appointment when last tried to make a general practice appointment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atisfied with the appointment offered</a:t>
            </a: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making an appointment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get through to this GP practice by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Herts And Essex Hospital, Cavell Drive, Bishop’S Stortford CM23 5JH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E82654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https://gp-patient.co.uk/PatientExperiences?practicecode=E82654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44%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4553414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201748"/>
              </p:ext>
            </p:extLst>
          </p:nvPr>
        </p:nvGraphicFramePr>
        <p:xfrm>
          <a:off x="9225285" y="2710353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44660486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519449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Satisfied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15%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04735420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104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9104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Offered a choice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800055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4481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18746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58045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Satisfied with the appointment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>
            <a:spLocks noGrp="1"/>
          </p:cNvSpPr>
          <p:nvPr>
            <p:ph type="title" idx="4294967295"/>
          </p:nvPr>
        </p:nvSpPr>
        <p:spPr>
          <a:xfrm>
            <a:off x="4273550" y="68263"/>
            <a:ext cx="7918450" cy="595312"/>
          </a:xfrm>
          <a:prstGeom prst="rect">
            <a:avLst/>
          </a:prstGeom>
          <a:noFill/>
          <a:ln>
            <a:noFill/>
            <a:prstDash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3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5" name="P_CHART2_LOWBASEMESSAGE" descr="text box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 descr="text box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 descr="text box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0096" y="447379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 descr="text box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 descr="text box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text box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 descr="text box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66%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78%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90%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94%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77%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giving the patient enough time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2023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3962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Herts And Essex Hospital, Cavell Drive, Bishop’S Stortford CM23 5JH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E82654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37%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114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312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1" y="690997"/>
            <a:ext cx="2693357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Appointment experience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avLst/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https://gp-patient.co.uk/PatientExperiences?practicecode=E82654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967311641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3552637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48%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0" name="P_T1" descr="P_T1&#10;">
            <a:extLst>
              <a:ext uri="{FF2B5EF4-FFF2-40B4-BE49-F238E27FC236}">
                <a16:creationId xmlns:a16="http://schemas.microsoft.com/office/drawing/2014/main" id="{F6FCF8FA-A570-49D5-B174-2D52695ECD24}"/>
              </a:ext>
            </a:extLst>
          </p:cNvPr>
          <p:cNvSpPr txBox="1"/>
          <p:nvPr/>
        </p:nvSpPr>
        <p:spPr>
          <a:xfrm>
            <a:off x="4430472" y="1940982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85%</a:t>
            </a:r>
          </a:p>
        </p:txBody>
      </p:sp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55908762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9937138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3" name="P_T2" descr="P_T2&#10;">
            <a:extLst>
              <a:ext uri="{FF2B5EF4-FFF2-40B4-BE49-F238E27FC236}">
                <a16:creationId xmlns:a16="http://schemas.microsoft.com/office/drawing/2014/main" id="{3DD73B88-8754-4BD2-8C72-D6AF4B380909}"/>
              </a:ext>
            </a:extLst>
          </p:cNvPr>
          <p:cNvSpPr txBox="1"/>
          <p:nvPr/>
        </p:nvSpPr>
        <p:spPr>
          <a:xfrm>
            <a:off x="7394094" y="1939196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3980228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5235764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47%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6" name="P_T3" descr="P_T3&#10;">
            <a:extLst>
              <a:ext uri="{FF2B5EF4-FFF2-40B4-BE49-F238E27FC236}">
                <a16:creationId xmlns:a16="http://schemas.microsoft.com/office/drawing/2014/main" id="{B791CF84-E7DC-4F48-9147-B3BFD59DC343}"/>
              </a:ext>
            </a:extLst>
          </p:cNvPr>
          <p:cNvSpPr txBox="1"/>
          <p:nvPr/>
        </p:nvSpPr>
        <p:spPr>
          <a:xfrm>
            <a:off x="10380109" y="1939919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90%</a:t>
            </a:r>
          </a:p>
        </p:txBody>
      </p:sp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9" name="P_T4" descr="P_T4&#10;">
            <a:extLst>
              <a:ext uri="{FF2B5EF4-FFF2-40B4-BE49-F238E27FC236}">
                <a16:creationId xmlns:a16="http://schemas.microsoft.com/office/drawing/2014/main" id="{9AC8BB08-1DF0-4AF4-9FD7-B2BD0FAB99CC}"/>
              </a:ext>
            </a:extLst>
          </p:cNvPr>
          <p:cNvSpPr txBox="1"/>
          <p:nvPr/>
        </p:nvSpPr>
        <p:spPr>
          <a:xfrm>
            <a:off x="4430473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93%</a:t>
            </a:r>
          </a:p>
        </p:txBody>
      </p:sp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65%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2" name="P_T5" descr="P_T5&#10;">
            <a:extLst>
              <a:ext uri="{FF2B5EF4-FFF2-40B4-BE49-F238E27FC236}">
                <a16:creationId xmlns:a16="http://schemas.microsoft.com/office/drawing/2014/main" id="{4AAAB599-675A-4770-A334-F88A3123A13C}"/>
              </a:ext>
            </a:extLst>
          </p:cNvPr>
          <p:cNvSpPr txBox="1"/>
          <p:nvPr/>
        </p:nvSpPr>
        <p:spPr>
          <a:xfrm>
            <a:off x="7405291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95%</a:t>
            </a:r>
          </a:p>
        </p:txBody>
      </p:sp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56%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49" name="P_T6" descr="P_T6&#10;">
            <a:extLst>
              <a:ext uri="{FF2B5EF4-FFF2-40B4-BE49-F238E27FC236}">
                <a16:creationId xmlns:a16="http://schemas.microsoft.com/office/drawing/2014/main" id="{5479DF8F-0560-4C70-9EA2-353442947E89}"/>
              </a:ext>
            </a:extLst>
          </p:cNvPr>
          <p:cNvSpPr txBox="1"/>
          <p:nvPr/>
        </p:nvSpPr>
        <p:spPr>
          <a:xfrm>
            <a:off x="10380109" y="4513235"/>
            <a:ext cx="646357" cy="3352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b="1"/>
              <a:t>92%</a:t>
            </a:r>
          </a:p>
        </p:txBody>
      </p:sp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 b="1"/>
                        <a:t>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52" name="P_T7" descr="P_T7&#10;">
            <a:extLst>
              <a:ext uri="{FF2B5EF4-FFF2-40B4-BE49-F238E27FC236}">
                <a16:creationId xmlns:a16="http://schemas.microsoft.com/office/drawing/2014/main" id="{6E46A8B9-D32D-49DC-A7E5-A1730CAE82F2}"/>
              </a:ext>
            </a:extLst>
          </p:cNvPr>
          <p:cNvSpPr txBox="1"/>
          <p:nvPr/>
        </p:nvSpPr>
        <p:spPr>
          <a:xfrm>
            <a:off x="1030761" y="4688683"/>
            <a:ext cx="604219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Helix Medical Centre</a:t>
            </a:r>
          </a:p>
        </p:txBody>
      </p:sp>
      <p:sp>
        <p:nvSpPr>
          <p:cNvPr id="2" name="P_CHART1_LOWBASEMESSAGE" descr="text box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 descr="text box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 descr="text box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 descr="text box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 descr="text box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 descr="text box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 descr="text box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b="1"/>
          </a:p>
        </p:txBody>
      </p:sp>
      <p:sp>
        <p:nvSpPr>
          <p:cNvPr id="17" name="Title 16">
            <a:extLst>
              <a:ext uri="{FF2B5EF4-FFF2-40B4-BE49-F238E27FC236}">
                <a16:creationId xmlns:a16="http://schemas.microsoft.com/office/drawing/2014/main" id="{782B0557-92CC-EC56-1D89-4385CADBAABE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-1325563"/>
            <a:ext cx="10515600" cy="1325563"/>
          </a:xfrm>
          <a:prstGeom prst="rect">
            <a:avLst/>
          </a:prstGeom>
        </p:spPr>
        <p:txBody>
          <a:bodyPr anchor="b"/>
          <a:lstStyle/>
          <a:p>
            <a:r>
              <a:rPr lang="en-US" dirty="0"/>
              <a:t>Appointment Experience Results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3.9600.0"/>
  <p:tag name="AS_RELEASE_DATE" val="2022.03.14"/>
  <p:tag name="AS_TITLE" val="Aspose.Slides for .NET 4.0 Client Profile"/>
  <p:tag name="AS_VERSION" val="22.3"/>
</p:tagLst>
</file>

<file path=ppt/theme/theme1.xml><?xml version="1.0" encoding="utf-8"?>
<a:theme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15" ma:contentTypeDescription="Create a new document." ma:contentTypeScope="" ma:versionID="a06392c10192b7c1327a359d6b63486a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targetNamespace="http://schemas.microsoft.com/office/2006/metadata/properties" ma:root="true" ma:fieldsID="4e3c43577b89bc7dd3e9ce6fd5940221" ns1:_="" ns2:_="" ns3:_="">
    <xsd:import namespace="http://schemas.microsoft.com/sharepoint/v3"/>
    <xsd:import namespace="8fb53b4f-1204-4cd9-8a55-a9d7af4fbf3e"/>
    <xsd:import namespace="9d2b163f-2795-4980-a00f-d619f53f7de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77032D61-70CB-416B-8659-743F816F005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600</Words>
  <Application>Microsoft Office PowerPoint</Application>
  <PresentationFormat>Widescreen</PresentationFormat>
  <Paragraphs>209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HelveticaNeueLT Std Lt Cn</vt:lpstr>
      <vt:lpstr>Office Theme</vt:lpstr>
      <vt:lpstr>Helix Medical Centre</vt:lpstr>
      <vt:lpstr>Appointment Experience Results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Garry Levett</dc:creator>
  <cp:lastModifiedBy>Amy Griffiths</cp:lastModifiedBy>
  <cp:revision>220</cp:revision>
  <dcterms:created xsi:type="dcterms:W3CDTF">2022-02-15T10:00:54Z</dcterms:created>
  <dcterms:modified xsi:type="dcterms:W3CDTF">2023-07-27T15:45:51Z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0x0101005FAB909D2035A345A9E4149139BE13AC</vt:lpwstr>
  </property>
</Properties>
</file>